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9979" autoAdjust="0"/>
    <p:restoredTop sz="94610"/>
  </p:normalViewPr>
  <p:slideViewPr>
    <p:cSldViewPr snapToGrid="0" snapToObjects="1">
      <p:cViewPr>
        <p:scale>
          <a:sx n="75" d="100"/>
          <a:sy n="75" d="100"/>
        </p:scale>
        <p:origin x="974" y="-17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1853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BDC30-F3DF-9991-DB5E-A2D2FA94D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EB6B1C-DDFA-7ABF-59B4-516B94A3ED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C9CFCD-7450-E326-3A33-CD788176C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E37B2D-0261-66AA-88F3-01AB911A1A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502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32104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600" y="6300754"/>
            <a:ext cx="6345936" cy="612648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832104" y="3456432"/>
            <a:ext cx="12984480" cy="3054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Proposal for Junior Design Project – Image Classification and Identification</a:t>
            </a:r>
            <a:endParaRPr lang="en-US" sz="6410" dirty="0"/>
          </a:p>
        </p:txBody>
      </p:sp>
      <p:sp>
        <p:nvSpPr>
          <p:cNvPr id="8" name="Text 2"/>
          <p:cNvSpPr/>
          <p:nvPr/>
        </p:nvSpPr>
        <p:spPr>
          <a:xfrm>
            <a:off x="7412018" y="6419626"/>
            <a:ext cx="587044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Date: 2025.06.04</a:t>
            </a:r>
            <a:endParaRPr lang="en-US" sz="232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547104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5445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Technologies and Tools</a:t>
            </a:r>
            <a:endParaRPr lang="en-US" sz="4640" dirty="0"/>
          </a:p>
        </p:txBody>
      </p:sp>
      <p:sp>
        <p:nvSpPr>
          <p:cNvPr id="6" name="Text 1"/>
          <p:cNvSpPr/>
          <p:nvPr/>
        </p:nvSpPr>
        <p:spPr>
          <a:xfrm>
            <a:off x="832104" y="2642616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3255264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i="1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04</a:t>
            </a:r>
            <a:endParaRPr lang="en-US" sz="6410" dirty="0"/>
          </a:p>
        </p:txBody>
      </p:sp>
      <p:sp>
        <p:nvSpPr>
          <p:cNvPr id="8" name="Text 3"/>
          <p:cNvSpPr/>
          <p:nvPr/>
        </p:nvSpPr>
        <p:spPr>
          <a:xfrm>
            <a:off x="832104" y="554126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4640" dirty="0"/>
          </a:p>
        </p:txBody>
      </p:sp>
      <p:sp>
        <p:nvSpPr>
          <p:cNvPr id="9" name="Text 4"/>
          <p:cNvSpPr/>
          <p:nvPr/>
        </p:nvSpPr>
        <p:spPr>
          <a:xfrm>
            <a:off x="832104" y="202082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832104" y="139903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9256" y="3017520"/>
            <a:ext cx="1216152" cy="12161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280" y="3017520"/>
            <a:ext cx="1216152" cy="121615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87452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Technologies and Tools</a:t>
            </a:r>
            <a:endParaRPr lang="en-US" sz="4640" dirty="0"/>
          </a:p>
        </p:txBody>
      </p:sp>
      <p:sp>
        <p:nvSpPr>
          <p:cNvPr id="6" name="Text 1"/>
          <p:cNvSpPr/>
          <p:nvPr/>
        </p:nvSpPr>
        <p:spPr>
          <a:xfrm>
            <a:off x="7626096" y="4462272"/>
            <a:ext cx="6053328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Frameworks/Libraries:</a:t>
            </a:r>
            <a:endParaRPr 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TensorFlow / Keras</a:t>
            </a:r>
            <a:endParaRPr 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OpenCV</a:t>
            </a:r>
            <a:endParaRPr 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NumPy / Pandas</a:t>
            </a:r>
            <a:endParaRPr 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Matplotlib / Seaborn</a:t>
            </a: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960120" y="4462272"/>
            <a:ext cx="6053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Programming Language: Python</a:t>
            </a: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547104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45445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Key Machine Learning Concepts</a:t>
            </a:r>
            <a:endParaRPr lang="en-US" sz="4640" dirty="0"/>
          </a:p>
        </p:txBody>
      </p:sp>
      <p:sp>
        <p:nvSpPr>
          <p:cNvPr id="6" name="Text 1"/>
          <p:cNvSpPr/>
          <p:nvPr/>
        </p:nvSpPr>
        <p:spPr>
          <a:xfrm>
            <a:off x="832104" y="3255264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i="1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05</a:t>
            </a:r>
            <a:endParaRPr lang="en-US" sz="6410" dirty="0"/>
          </a:p>
        </p:txBody>
      </p:sp>
      <p:sp>
        <p:nvSpPr>
          <p:cNvPr id="7" name="Text 2"/>
          <p:cNvSpPr/>
          <p:nvPr/>
        </p:nvSpPr>
        <p:spPr>
          <a:xfrm>
            <a:off x="832104" y="2642616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202082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554126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4640" dirty="0"/>
          </a:p>
        </p:txBody>
      </p:sp>
      <p:sp>
        <p:nvSpPr>
          <p:cNvPr id="10" name="Text 5"/>
          <p:cNvSpPr/>
          <p:nvPr/>
        </p:nvSpPr>
        <p:spPr>
          <a:xfrm>
            <a:off x="832104" y="139903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4160520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792" y="2706624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2706624"/>
            <a:ext cx="475488" cy="47548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792" y="4160520"/>
            <a:ext cx="475488" cy="47548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5614416"/>
            <a:ext cx="475488" cy="475488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1609344" y="5641848"/>
            <a:ext cx="555040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Transfer Learning</a:t>
            </a:r>
            <a:endParaRPr lang="en-US" sz="2320" dirty="0"/>
          </a:p>
        </p:txBody>
      </p:sp>
      <p:sp>
        <p:nvSpPr>
          <p:cNvPr id="10" name="Text 1"/>
          <p:cNvSpPr/>
          <p:nvPr/>
        </p:nvSpPr>
        <p:spPr>
          <a:xfrm>
            <a:off x="1609344" y="2734056"/>
            <a:ext cx="555040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Convolutional Neural Networks</a:t>
            </a:r>
            <a:endParaRPr lang="en-US" sz="2320" dirty="0"/>
          </a:p>
        </p:txBody>
      </p:sp>
      <p:sp>
        <p:nvSpPr>
          <p:cNvPr id="11" name="Text 2"/>
          <p:cNvSpPr/>
          <p:nvPr/>
        </p:nvSpPr>
        <p:spPr>
          <a:xfrm>
            <a:off x="832104" y="1453896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Key Machine Learning Concepts</a:t>
            </a:r>
            <a:endParaRPr lang="en-US" sz="4640" dirty="0"/>
          </a:p>
        </p:txBody>
      </p:sp>
      <p:sp>
        <p:nvSpPr>
          <p:cNvPr id="12" name="Text 3"/>
          <p:cNvSpPr/>
          <p:nvPr/>
        </p:nvSpPr>
        <p:spPr>
          <a:xfrm>
            <a:off x="996696" y="417880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3" name="Text 4"/>
          <p:cNvSpPr/>
          <p:nvPr/>
        </p:nvSpPr>
        <p:spPr>
          <a:xfrm>
            <a:off x="1609344" y="4700016"/>
            <a:ext cx="555040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accuracy, confusion matrix</a:t>
            </a:r>
            <a:endParaRPr lang="en-US" sz="1850" dirty="0"/>
          </a:p>
        </p:txBody>
      </p:sp>
      <p:sp>
        <p:nvSpPr>
          <p:cNvPr id="14" name="Text 5"/>
          <p:cNvSpPr/>
          <p:nvPr/>
        </p:nvSpPr>
        <p:spPr>
          <a:xfrm>
            <a:off x="7635240" y="272491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5" name="Text 6"/>
          <p:cNvSpPr/>
          <p:nvPr/>
        </p:nvSpPr>
        <p:spPr>
          <a:xfrm>
            <a:off x="8247888" y="4187952"/>
            <a:ext cx="555040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Overfitting Control</a:t>
            </a:r>
            <a:endParaRPr lang="en-US" sz="2320" dirty="0"/>
          </a:p>
        </p:txBody>
      </p:sp>
      <p:sp>
        <p:nvSpPr>
          <p:cNvPr id="16" name="Text 7"/>
          <p:cNvSpPr/>
          <p:nvPr/>
        </p:nvSpPr>
        <p:spPr>
          <a:xfrm>
            <a:off x="8247888" y="3246120"/>
            <a:ext cx="555040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resizing, normalization, augmentation</a:t>
            </a:r>
            <a:endParaRPr lang="en-US" sz="1850" dirty="0"/>
          </a:p>
        </p:txBody>
      </p:sp>
      <p:sp>
        <p:nvSpPr>
          <p:cNvPr id="17" name="Text 8"/>
          <p:cNvSpPr/>
          <p:nvPr/>
        </p:nvSpPr>
        <p:spPr>
          <a:xfrm>
            <a:off x="8247888" y="4700016"/>
            <a:ext cx="555040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dropout, regularization</a:t>
            </a:r>
            <a:endParaRPr lang="en-US" sz="1850" dirty="0"/>
          </a:p>
        </p:txBody>
      </p:sp>
      <p:sp>
        <p:nvSpPr>
          <p:cNvPr id="18" name="Text 9"/>
          <p:cNvSpPr/>
          <p:nvPr/>
        </p:nvSpPr>
        <p:spPr>
          <a:xfrm>
            <a:off x="8247888" y="2734056"/>
            <a:ext cx="555040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Data Preprocessing</a:t>
            </a:r>
            <a:endParaRPr lang="en-US" sz="2320" dirty="0"/>
          </a:p>
        </p:txBody>
      </p:sp>
      <p:sp>
        <p:nvSpPr>
          <p:cNvPr id="19" name="Text 10"/>
          <p:cNvSpPr/>
          <p:nvPr/>
        </p:nvSpPr>
        <p:spPr>
          <a:xfrm>
            <a:off x="1609344" y="3246120"/>
            <a:ext cx="555040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Neural Networks (CNNs)</a:t>
            </a:r>
            <a:endParaRPr lang="en-US" sz="1850" dirty="0"/>
          </a:p>
        </p:txBody>
      </p:sp>
      <p:sp>
        <p:nvSpPr>
          <p:cNvPr id="20" name="Text 11"/>
          <p:cNvSpPr/>
          <p:nvPr/>
        </p:nvSpPr>
        <p:spPr>
          <a:xfrm>
            <a:off x="996696" y="272491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21" name="Text 12"/>
          <p:cNvSpPr/>
          <p:nvPr/>
        </p:nvSpPr>
        <p:spPr>
          <a:xfrm>
            <a:off x="7635240" y="417880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4</a:t>
            </a:r>
            <a:endParaRPr lang="en-US" sz="2320" dirty="0"/>
          </a:p>
        </p:txBody>
      </p:sp>
      <p:sp>
        <p:nvSpPr>
          <p:cNvPr id="22" name="Text 13"/>
          <p:cNvSpPr/>
          <p:nvPr/>
        </p:nvSpPr>
        <p:spPr>
          <a:xfrm>
            <a:off x="1609344" y="6153912"/>
            <a:ext cx="555040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VGG16, MobileNet, etc.</a:t>
            </a:r>
            <a:endParaRPr lang="en-US" sz="1850" dirty="0"/>
          </a:p>
        </p:txBody>
      </p:sp>
      <p:sp>
        <p:nvSpPr>
          <p:cNvPr id="23" name="Text 14"/>
          <p:cNvSpPr/>
          <p:nvPr/>
        </p:nvSpPr>
        <p:spPr>
          <a:xfrm>
            <a:off x="996696" y="563270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5</a:t>
            </a:r>
            <a:endParaRPr lang="en-US" sz="2320" dirty="0"/>
          </a:p>
        </p:txBody>
      </p:sp>
      <p:sp>
        <p:nvSpPr>
          <p:cNvPr id="24" name="Text 15"/>
          <p:cNvSpPr/>
          <p:nvPr/>
        </p:nvSpPr>
        <p:spPr>
          <a:xfrm>
            <a:off x="1609344" y="4187952"/>
            <a:ext cx="555040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Evaluation Metrics</a:t>
            </a:r>
            <a:endParaRPr lang="en-US" sz="232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547104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202082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2642616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139903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5445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Expected Outcomes</a:t>
            </a:r>
            <a:endParaRPr lang="en-US" sz="4640" dirty="0"/>
          </a:p>
        </p:txBody>
      </p:sp>
      <p:sp>
        <p:nvSpPr>
          <p:cNvPr id="9" name="Text 4"/>
          <p:cNvSpPr/>
          <p:nvPr/>
        </p:nvSpPr>
        <p:spPr>
          <a:xfrm>
            <a:off x="832104" y="554126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4640" dirty="0"/>
          </a:p>
        </p:txBody>
      </p:sp>
      <p:sp>
        <p:nvSpPr>
          <p:cNvPr id="10" name="Text 5"/>
          <p:cNvSpPr/>
          <p:nvPr/>
        </p:nvSpPr>
        <p:spPr>
          <a:xfrm>
            <a:off x="832104" y="3255264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i="1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06</a:t>
            </a:r>
            <a:endParaRPr lang="en-US" sz="641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8272" y="2615184"/>
            <a:ext cx="1152144" cy="11521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7440" y="2615184"/>
            <a:ext cx="1005840" cy="115214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2256" y="2615184"/>
            <a:ext cx="1152144" cy="11521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60120" y="3995928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Problem Domain Models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9848088" y="4507992"/>
            <a:ext cx="3831336" cy="21305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 final report summarizing:</a:t>
            </a:r>
            <a:endParaRPr 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Methodologies</a:t>
            </a:r>
            <a:endParaRPr 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Dataset challenges</a:t>
            </a:r>
            <a:endParaRPr 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Results and accuracy metrics</a:t>
            </a:r>
            <a:endParaRPr 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Improvement opportunities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5404104" y="3995928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Visual Outputs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9848088" y="3995928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Final Report Summary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5404104" y="4507992"/>
            <a:ext cx="3831336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Visual outputs showing detections, classifications, or predictions.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960120" y="4507992"/>
            <a:ext cx="383133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Successfully working models for each problem domain.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832104" y="148132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Expected Outcomes</a:t>
            </a:r>
            <a:endParaRPr lang="en-US" sz="464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547104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3255264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i="1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07</a:t>
            </a:r>
            <a:endParaRPr lang="en-US" sz="6410" dirty="0"/>
          </a:p>
        </p:txBody>
      </p:sp>
      <p:sp>
        <p:nvSpPr>
          <p:cNvPr id="6" name="Text 1"/>
          <p:cNvSpPr/>
          <p:nvPr/>
        </p:nvSpPr>
        <p:spPr>
          <a:xfrm>
            <a:off x="832104" y="139903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202082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2642616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45445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Conclusion</a:t>
            </a:r>
            <a:endParaRPr lang="en-US" sz="4640" dirty="0"/>
          </a:p>
        </p:txBody>
      </p:sp>
      <p:sp>
        <p:nvSpPr>
          <p:cNvPr id="10" name="Text 5"/>
          <p:cNvSpPr/>
          <p:nvPr/>
        </p:nvSpPr>
        <p:spPr>
          <a:xfrm>
            <a:off x="832104" y="554126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464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4443984"/>
            <a:ext cx="12984480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Department of Electrical and Computer Engineering</a:t>
            </a:r>
            <a:endParaRPr 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North South University</a:t>
            </a:r>
            <a:endParaRPr 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4th June, 2025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832104" y="3474720"/>
            <a:ext cx="1298448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This project will help us strengthen our understanding of machine learning, image processing, and their application in solving practical problems. We look forward to receiving your valuable feedback and approval.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832104" y="246888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Conclusion</a:t>
            </a:r>
            <a:endParaRPr lang="en-US" sz="464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47472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8010"/>
              </a:lnSpc>
              <a:buNone/>
            </a:pPr>
            <a:r>
              <a:rPr lang="en-US" sz="641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Thank You</a:t>
            </a:r>
            <a:endParaRPr lang="en-US" sz="641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207568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CONTENTS</a:t>
            </a:r>
            <a:endParaRPr lang="en-US" sz="6410" dirty="0"/>
          </a:p>
        </p:txBody>
      </p:sp>
      <p:sp>
        <p:nvSpPr>
          <p:cNvPr id="5" name="Text 1"/>
          <p:cNvSpPr/>
          <p:nvPr/>
        </p:nvSpPr>
        <p:spPr>
          <a:xfrm>
            <a:off x="1078992" y="349300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1. Introduction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7571232" y="412394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4. Technologies and Tools</a:t>
            </a:r>
            <a:endParaRPr lang="en-US" sz="2320" dirty="0"/>
          </a:p>
        </p:txBody>
      </p:sp>
      <p:sp>
        <p:nvSpPr>
          <p:cNvPr id="7" name="Text 3"/>
          <p:cNvSpPr/>
          <p:nvPr/>
        </p:nvSpPr>
        <p:spPr>
          <a:xfrm>
            <a:off x="1078992" y="539496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7. Conclusion</a:t>
            </a:r>
            <a:endParaRPr lang="en-US" sz="2320" dirty="0"/>
          </a:p>
        </p:txBody>
      </p:sp>
      <p:sp>
        <p:nvSpPr>
          <p:cNvPr id="8" name="Text 4"/>
          <p:cNvSpPr/>
          <p:nvPr/>
        </p:nvSpPr>
        <p:spPr>
          <a:xfrm>
            <a:off x="1078992" y="412394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3. Scope of Work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1078992" y="476402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5. Key Machine Learning Concepts</a:t>
            </a: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7571232" y="349300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2. Objective</a:t>
            </a:r>
            <a:endParaRPr lang="en-US" sz="2320" dirty="0"/>
          </a:p>
        </p:txBody>
      </p:sp>
      <p:sp>
        <p:nvSpPr>
          <p:cNvPr id="11" name="Text 7"/>
          <p:cNvSpPr/>
          <p:nvPr/>
        </p:nvSpPr>
        <p:spPr>
          <a:xfrm>
            <a:off x="7571232" y="476402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6. Expected Outcomes</a:t>
            </a:r>
            <a:endParaRPr lang="en-US" sz="232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547104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202082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554126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4640" dirty="0"/>
          </a:p>
        </p:txBody>
      </p:sp>
      <p:sp>
        <p:nvSpPr>
          <p:cNvPr id="7" name="Text 2"/>
          <p:cNvSpPr/>
          <p:nvPr/>
        </p:nvSpPr>
        <p:spPr>
          <a:xfrm>
            <a:off x="832104" y="139903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3255264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i="1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01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2642616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832104" y="45445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Introduction</a:t>
            </a:r>
            <a:endParaRPr lang="en-US" sz="464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0680192"/>
          </a:xfrm>
          <a:prstGeom prst="rect">
            <a:avLst/>
          </a:prstGeom>
        </p:spPr>
      </p:pic>
      <p:graphicFrame>
        <p:nvGraphicFramePr>
          <p:cNvPr id="5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246819"/>
              </p:ext>
            </p:extLst>
          </p:nvPr>
        </p:nvGraphicFramePr>
        <p:xfrm>
          <a:off x="3044413" y="4640042"/>
          <a:ext cx="7691720" cy="3404555"/>
        </p:xfrm>
        <a:graphic>
          <a:graphicData uri="http://schemas.openxmlformats.org/drawingml/2006/table">
            <a:tbl>
              <a:tblPr/>
              <a:tblGrid>
                <a:gridCol w="3845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5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1269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FFFFFF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Name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FFFFFF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ID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269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FFFFFF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Noshin Nawar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FFFFFF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2221507042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269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FFFFFF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Md. Arebi Sarker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FFFFFF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2221362042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269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FFFFFF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Mubashshira Kaisar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FFFFFF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2221070642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1269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FFFFFF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Md Zidan Khan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FFFFFF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2231413642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 0"/>
          <p:cNvSpPr/>
          <p:nvPr/>
        </p:nvSpPr>
        <p:spPr>
          <a:xfrm>
            <a:off x="822960" y="4532735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Group Members:</a:t>
            </a:r>
            <a:endParaRPr lang="en-US" sz="1850" dirty="0"/>
          </a:p>
        </p:txBody>
      </p:sp>
      <p:sp>
        <p:nvSpPr>
          <p:cNvPr id="3" name="Text 1"/>
          <p:cNvSpPr/>
          <p:nvPr/>
        </p:nvSpPr>
        <p:spPr>
          <a:xfrm>
            <a:off x="832104" y="165506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North South University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Introduction</a:t>
            </a:r>
            <a:endParaRPr lang="en-US" sz="4640" dirty="0"/>
          </a:p>
        </p:txBody>
      </p:sp>
      <p:sp>
        <p:nvSpPr>
          <p:cNvPr id="7" name="Text 3"/>
          <p:cNvSpPr/>
          <p:nvPr/>
        </p:nvSpPr>
        <p:spPr>
          <a:xfrm>
            <a:off x="832104" y="289864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Project Title: Image Classification and Identification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832104" y="2276856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CSE299: Junior Design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822960" y="402739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Section: 5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832104" y="3511296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Course Instructor: Mohammad Shifat-E-Rabbi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547104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39903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3255264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i="1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02</a:t>
            </a:r>
            <a:endParaRPr lang="en-US" sz="6410" dirty="0"/>
          </a:p>
        </p:txBody>
      </p:sp>
      <p:sp>
        <p:nvSpPr>
          <p:cNvPr id="7" name="Text 2"/>
          <p:cNvSpPr/>
          <p:nvPr/>
        </p:nvSpPr>
        <p:spPr>
          <a:xfrm>
            <a:off x="832104" y="202082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45445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Objective</a:t>
            </a:r>
            <a:endParaRPr lang="en-US" sz="4640" dirty="0"/>
          </a:p>
        </p:txBody>
      </p:sp>
      <p:sp>
        <p:nvSpPr>
          <p:cNvPr id="9" name="Text 4"/>
          <p:cNvSpPr/>
          <p:nvPr/>
        </p:nvSpPr>
        <p:spPr>
          <a:xfrm>
            <a:off x="832104" y="554126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4640" dirty="0"/>
          </a:p>
        </p:txBody>
      </p:sp>
      <p:sp>
        <p:nvSpPr>
          <p:cNvPr id="10" name="Text 5"/>
          <p:cNvSpPr/>
          <p:nvPr/>
        </p:nvSpPr>
        <p:spPr>
          <a:xfrm>
            <a:off x="832104" y="2642616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3280" y="3017520"/>
            <a:ext cx="1216152" cy="12161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9256" y="3017520"/>
            <a:ext cx="1216152" cy="121615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626096" y="4462272"/>
            <a:ext cx="6053328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These models will recognize and distinguish key visual features in different image types, enabling practical applications in areas such as veterinary care, handwriting analysis, security, transportation, and healthcare.</a:t>
            </a: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187452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Objective</a:t>
            </a:r>
            <a:endParaRPr lang="en-US" sz="4640" dirty="0"/>
          </a:p>
        </p:txBody>
      </p:sp>
      <p:sp>
        <p:nvSpPr>
          <p:cNvPr id="7" name="Text 2"/>
          <p:cNvSpPr/>
          <p:nvPr/>
        </p:nvSpPr>
        <p:spPr>
          <a:xfrm>
            <a:off x="960120" y="4462272"/>
            <a:ext cx="6053328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The primary goal of this project is to develop efficient and accurate image classification models using Python and relevant ML frameworks.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547104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2642616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554126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4640" dirty="0"/>
          </a:p>
        </p:txBody>
      </p:sp>
      <p:sp>
        <p:nvSpPr>
          <p:cNvPr id="7" name="Text 2"/>
          <p:cNvSpPr/>
          <p:nvPr/>
        </p:nvSpPr>
        <p:spPr>
          <a:xfrm>
            <a:off x="832104" y="3255264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i="1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03</a:t>
            </a:r>
            <a:endParaRPr lang="en-US" sz="6410" dirty="0"/>
          </a:p>
        </p:txBody>
      </p:sp>
      <p:sp>
        <p:nvSpPr>
          <p:cNvPr id="8" name="Text 3"/>
          <p:cNvSpPr/>
          <p:nvPr/>
        </p:nvSpPr>
        <p:spPr>
          <a:xfrm>
            <a:off x="832104" y="139903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45445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Scope of Work</a:t>
            </a:r>
            <a:endParaRPr lang="en-US" sz="4640" dirty="0"/>
          </a:p>
        </p:txBody>
      </p:sp>
      <p:sp>
        <p:nvSpPr>
          <p:cNvPr id="10" name="Text 5"/>
          <p:cNvSpPr/>
          <p:nvPr/>
        </p:nvSpPr>
        <p:spPr>
          <a:xfrm>
            <a:off x="832104" y="202082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43200" y="-3190685"/>
            <a:ext cx="20116800" cy="2339835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" y="-188392"/>
            <a:ext cx="14630400" cy="1701698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078" y="5946216"/>
            <a:ext cx="653796" cy="65379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70" y="3803029"/>
            <a:ext cx="653796" cy="65379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90" y="1873665"/>
            <a:ext cx="653796" cy="65379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638" y="3767898"/>
            <a:ext cx="653796" cy="653796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0638" y="1821942"/>
            <a:ext cx="653796" cy="653796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611" y="5845924"/>
            <a:ext cx="653796" cy="653796"/>
          </a:xfrm>
          <a:prstGeom prst="rect">
            <a:avLst/>
          </a:prstGeom>
        </p:spPr>
      </p:pic>
      <p:sp>
        <p:nvSpPr>
          <p:cNvPr id="19" name="Text 3"/>
          <p:cNvSpPr/>
          <p:nvPr/>
        </p:nvSpPr>
        <p:spPr>
          <a:xfrm>
            <a:off x="7756356" y="5943904"/>
            <a:ext cx="173736" cy="6035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chemeClr val="bg1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6</a:t>
            </a:r>
            <a:endParaRPr lang="en-US" sz="2320" dirty="0">
              <a:solidFill>
                <a:schemeClr val="bg1"/>
              </a:solidFill>
            </a:endParaRPr>
          </a:p>
        </p:txBody>
      </p:sp>
      <p:sp>
        <p:nvSpPr>
          <p:cNvPr id="20" name="Text 4"/>
          <p:cNvSpPr/>
          <p:nvPr/>
        </p:nvSpPr>
        <p:spPr>
          <a:xfrm>
            <a:off x="8247888" y="1868233"/>
            <a:ext cx="5550408" cy="51549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chemeClr val="bg1"/>
                </a:solidFill>
                <a:latin typeface="思源黑体-思源黑体-Regular" pitchFamily="34" charset="0"/>
                <a:ea typeface="思源黑体-思源黑体-Regular" pitchFamily="34" charset="-122"/>
              </a:rPr>
              <a:t>Image Segmentation</a:t>
            </a:r>
            <a:endParaRPr lang="en-US" sz="2320" dirty="0">
              <a:solidFill>
                <a:schemeClr val="bg1"/>
              </a:solidFill>
            </a:endParaRPr>
          </a:p>
        </p:txBody>
      </p:sp>
      <p:sp>
        <p:nvSpPr>
          <p:cNvPr id="21" name="Text 5"/>
          <p:cNvSpPr/>
          <p:nvPr/>
        </p:nvSpPr>
        <p:spPr>
          <a:xfrm>
            <a:off x="1689355" y="4210514"/>
            <a:ext cx="5550408" cy="14916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chemeClr val="bg1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Detect objects such as faces, vehicles, planes, trains, etc., by drawing bounding boxes.</a:t>
            </a:r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chemeClr val="bg1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Use detection models like YOLO, SSD, or Haar Cascades and DNN models for real-time applications.</a:t>
            </a:r>
            <a:endParaRPr lang="en-US" sz="1850" dirty="0">
              <a:solidFill>
                <a:schemeClr val="bg1"/>
              </a:solidFill>
            </a:endParaRPr>
          </a:p>
        </p:txBody>
      </p:sp>
      <p:sp>
        <p:nvSpPr>
          <p:cNvPr id="25" name="Text 9"/>
          <p:cNvSpPr/>
          <p:nvPr/>
        </p:nvSpPr>
        <p:spPr>
          <a:xfrm>
            <a:off x="832104" y="510349"/>
            <a:ext cx="12984480" cy="101841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chemeClr val="bg1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Scope of Work</a:t>
            </a:r>
            <a:endParaRPr lang="en-US" sz="4640" dirty="0">
              <a:solidFill>
                <a:schemeClr val="bg1"/>
              </a:solidFill>
            </a:endParaRPr>
          </a:p>
        </p:txBody>
      </p:sp>
      <p:sp>
        <p:nvSpPr>
          <p:cNvPr id="26" name="Text 10"/>
          <p:cNvSpPr/>
          <p:nvPr/>
        </p:nvSpPr>
        <p:spPr>
          <a:xfrm>
            <a:off x="798269" y="3826895"/>
            <a:ext cx="388620" cy="6035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chemeClr val="bg1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</a:t>
            </a:r>
            <a:endParaRPr lang="en-US" sz="2320" dirty="0">
              <a:solidFill>
                <a:schemeClr val="bg1"/>
              </a:solidFill>
            </a:endParaRPr>
          </a:p>
        </p:txBody>
      </p:sp>
      <p:sp>
        <p:nvSpPr>
          <p:cNvPr id="28" name="Text 12"/>
          <p:cNvSpPr/>
          <p:nvPr/>
        </p:nvSpPr>
        <p:spPr>
          <a:xfrm>
            <a:off x="986409" y="1921925"/>
            <a:ext cx="173736" cy="6035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chemeClr val="bg1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320" dirty="0">
              <a:solidFill>
                <a:schemeClr val="bg1"/>
              </a:solidFill>
            </a:endParaRPr>
          </a:p>
        </p:txBody>
      </p:sp>
      <p:sp>
        <p:nvSpPr>
          <p:cNvPr id="30" name="Text 14"/>
          <p:cNvSpPr/>
          <p:nvPr/>
        </p:nvSpPr>
        <p:spPr>
          <a:xfrm>
            <a:off x="1772015" y="5886794"/>
            <a:ext cx="5550408" cy="51549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chemeClr val="bg1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Handwritten Digit Recognition</a:t>
            </a:r>
            <a:endParaRPr lang="en-US" sz="2320" dirty="0">
              <a:solidFill>
                <a:schemeClr val="bg1"/>
              </a:solidFill>
            </a:endParaRPr>
          </a:p>
        </p:txBody>
      </p:sp>
      <p:sp>
        <p:nvSpPr>
          <p:cNvPr id="31" name="Text 15"/>
          <p:cNvSpPr/>
          <p:nvPr/>
        </p:nvSpPr>
        <p:spPr>
          <a:xfrm>
            <a:off x="1764792" y="5906624"/>
            <a:ext cx="5550408" cy="1948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chemeClr val="bg1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Recognize handwritten digits (0–9) and letters (A–Z).</a:t>
            </a:r>
            <a:endParaRPr lang="en-US" sz="1850" dirty="0">
              <a:solidFill>
                <a:schemeClr val="bg1"/>
              </a:solidFill>
            </a:endParaRPr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chemeClr val="bg1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Use MNIST and EMNIST datasets with deep learning models.</a:t>
            </a:r>
            <a:endParaRPr lang="en-US" sz="1850" dirty="0">
              <a:solidFill>
                <a:schemeClr val="bg1"/>
              </a:solidFill>
            </a:endParaRPr>
          </a:p>
        </p:txBody>
      </p:sp>
      <p:sp>
        <p:nvSpPr>
          <p:cNvPr id="33" name="Text 17"/>
          <p:cNvSpPr/>
          <p:nvPr/>
        </p:nvSpPr>
        <p:spPr>
          <a:xfrm>
            <a:off x="7635240" y="3747980"/>
            <a:ext cx="173736" cy="6035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chemeClr val="bg1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4</a:t>
            </a:r>
            <a:endParaRPr lang="en-US" sz="2320" dirty="0">
              <a:solidFill>
                <a:schemeClr val="bg1"/>
              </a:solidFill>
            </a:endParaRPr>
          </a:p>
        </p:txBody>
      </p:sp>
      <p:sp>
        <p:nvSpPr>
          <p:cNvPr id="37" name="Text 21"/>
          <p:cNvSpPr/>
          <p:nvPr/>
        </p:nvSpPr>
        <p:spPr>
          <a:xfrm>
            <a:off x="8247888" y="2002820"/>
            <a:ext cx="5550408" cy="1948816"/>
          </a:xfrm>
          <a:prstGeom prst="rect">
            <a:avLst/>
          </a:prstGeom>
        </p:spPr>
        <p:txBody>
          <a:bodyPr wrap="square" lIns="0" tIns="0" rIns="0" bIns="0" rtlCol="0" anchor="ctr"/>
          <a:lstStyle/>
          <a:p>
            <a:pPr lvl="0"/>
            <a:r>
              <a:rPr lang="en-US" sz="1850" dirty="0">
                <a:solidFill>
                  <a:schemeClr val="bg1"/>
                </a:solidFill>
                <a:latin typeface="思源黑体-思源黑体-Regular" pitchFamily="34" charset="0"/>
                <a:ea typeface="思源黑体-思源黑体-Regular" pitchFamily="34" charset="-122"/>
              </a:rPr>
              <a:t>• Assign a label to each pixel in an image to distinguish different objects or regions.</a:t>
            </a:r>
          </a:p>
          <a:p>
            <a:pPr lvl="0"/>
            <a:r>
              <a:rPr lang="en-US" sz="1850" dirty="0">
                <a:solidFill>
                  <a:schemeClr val="bg1"/>
                </a:solidFill>
                <a:latin typeface="思源黑体-思源黑体-Regular" pitchFamily="34" charset="0"/>
                <a:ea typeface="思源黑体-思源黑体-Regular" pitchFamily="34" charset="-122"/>
              </a:rPr>
              <a:t>• Helps to understand the structure and layout within images.</a:t>
            </a:r>
          </a:p>
        </p:txBody>
      </p:sp>
      <p:sp>
        <p:nvSpPr>
          <p:cNvPr id="39" name="Text 23"/>
          <p:cNvSpPr/>
          <p:nvPr/>
        </p:nvSpPr>
        <p:spPr>
          <a:xfrm>
            <a:off x="1689355" y="3803029"/>
            <a:ext cx="5550408" cy="51549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2900"/>
              </a:lnSpc>
            </a:pPr>
            <a:r>
              <a:rPr lang="en-US" sz="2320" dirty="0">
                <a:solidFill>
                  <a:schemeClr val="bg1"/>
                </a:solidFill>
                <a:latin typeface="思源黑体-思源黑体-Regular" pitchFamily="34" charset="0"/>
                <a:ea typeface="思源黑体-思源黑体-Regular" pitchFamily="34" charset="-122"/>
              </a:rPr>
              <a:t>Object Detection</a:t>
            </a:r>
          </a:p>
        </p:txBody>
      </p:sp>
      <p:sp>
        <p:nvSpPr>
          <p:cNvPr id="40" name="Text 24"/>
          <p:cNvSpPr/>
          <p:nvPr/>
        </p:nvSpPr>
        <p:spPr>
          <a:xfrm>
            <a:off x="8541512" y="6245656"/>
            <a:ext cx="5550408" cy="19488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chemeClr val="bg1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Detect document corners and apply perspective transformation.</a:t>
            </a:r>
            <a:endParaRPr lang="en-US" sz="1850" dirty="0">
              <a:solidFill>
                <a:schemeClr val="bg1"/>
              </a:solidFill>
            </a:endParaRPr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chemeClr val="bg1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Create scanned versions from raw images using OpenCV.</a:t>
            </a:r>
            <a:endParaRPr lang="en-US" sz="1850" dirty="0">
              <a:solidFill>
                <a:schemeClr val="bg1"/>
              </a:solidFill>
            </a:endParaRPr>
          </a:p>
        </p:txBody>
      </p:sp>
      <p:sp>
        <p:nvSpPr>
          <p:cNvPr id="41" name="Text 25"/>
          <p:cNvSpPr/>
          <p:nvPr/>
        </p:nvSpPr>
        <p:spPr>
          <a:xfrm>
            <a:off x="8541512" y="5927381"/>
            <a:ext cx="5550408" cy="51549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chemeClr val="bg1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Document Scanner</a:t>
            </a:r>
            <a:endParaRPr lang="en-US" sz="2320" dirty="0">
              <a:solidFill>
                <a:schemeClr val="bg1"/>
              </a:solidFill>
            </a:endParaRPr>
          </a:p>
        </p:txBody>
      </p:sp>
      <p:sp>
        <p:nvSpPr>
          <p:cNvPr id="44" name="Text 28"/>
          <p:cNvSpPr/>
          <p:nvPr/>
        </p:nvSpPr>
        <p:spPr>
          <a:xfrm>
            <a:off x="7635240" y="1847088"/>
            <a:ext cx="173736" cy="6035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chemeClr val="bg1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320" dirty="0">
              <a:solidFill>
                <a:schemeClr val="bg1"/>
              </a:solidFill>
            </a:endParaRPr>
          </a:p>
        </p:txBody>
      </p:sp>
      <p:sp>
        <p:nvSpPr>
          <p:cNvPr id="48" name="Text 32"/>
          <p:cNvSpPr/>
          <p:nvPr/>
        </p:nvSpPr>
        <p:spPr>
          <a:xfrm>
            <a:off x="980641" y="5883376"/>
            <a:ext cx="173736" cy="6035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chemeClr val="bg1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5</a:t>
            </a:r>
            <a:endParaRPr lang="en-US" sz="2320" dirty="0">
              <a:solidFill>
                <a:schemeClr val="bg1"/>
              </a:solidFill>
            </a:endParaRPr>
          </a:p>
        </p:txBody>
      </p:sp>
      <p:sp>
        <p:nvSpPr>
          <p:cNvPr id="50" name="Text 34"/>
          <p:cNvSpPr/>
          <p:nvPr/>
        </p:nvSpPr>
        <p:spPr>
          <a:xfrm>
            <a:off x="1609344" y="1868233"/>
            <a:ext cx="5550408" cy="51549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2900"/>
              </a:lnSpc>
            </a:pPr>
            <a:r>
              <a:rPr lang="en-US" sz="2320" dirty="0">
                <a:solidFill>
                  <a:schemeClr val="bg1"/>
                </a:solidFill>
                <a:latin typeface="思源黑体-思源黑体-Regular" pitchFamily="34" charset="0"/>
                <a:ea typeface="思源黑体-思源黑体-Regular" pitchFamily="34" charset="-122"/>
              </a:rPr>
              <a:t>Image Classification</a:t>
            </a:r>
            <a:endParaRPr lang="en-US" sz="2320" dirty="0">
              <a:solidFill>
                <a:schemeClr val="bg1"/>
              </a:solidFill>
            </a:endParaRPr>
          </a:p>
        </p:txBody>
      </p:sp>
      <p:sp>
        <p:nvSpPr>
          <p:cNvPr id="54" name="Text 35">
            <a:extLst>
              <a:ext uri="{FF2B5EF4-FFF2-40B4-BE49-F238E27FC236}">
                <a16:creationId xmlns:a16="http://schemas.microsoft.com/office/drawing/2014/main" id="{64F99387-0F97-C5B4-0FD5-7C5CE86A2CE3}"/>
              </a:ext>
            </a:extLst>
          </p:cNvPr>
          <p:cNvSpPr/>
          <p:nvPr/>
        </p:nvSpPr>
        <p:spPr>
          <a:xfrm>
            <a:off x="1591056" y="2279129"/>
            <a:ext cx="5402793" cy="13903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ts val="2780"/>
              </a:lnSpc>
            </a:pPr>
            <a:r>
              <a:rPr lang="en-US" sz="1850" dirty="0">
                <a:solidFill>
                  <a:schemeClr val="bg1"/>
                </a:solidFill>
                <a:latin typeface="思源黑体-思源黑体-Regular" pitchFamily="34" charset="0"/>
                <a:ea typeface="思源黑体-思源黑体-Regular" pitchFamily="34" charset="-122"/>
              </a:rPr>
              <a:t>• Includes different kinds of image classification task.</a:t>
            </a:r>
          </a:p>
          <a:p>
            <a:pPr>
              <a:lnSpc>
                <a:spcPts val="2780"/>
              </a:lnSpc>
            </a:pPr>
            <a:r>
              <a:rPr lang="en-US" sz="1850" dirty="0">
                <a:solidFill>
                  <a:schemeClr val="bg1"/>
                </a:solidFill>
                <a:latin typeface="思源黑体-思源黑体-Regular" pitchFamily="34" charset="0"/>
                <a:ea typeface="思源黑体-思源黑体-Regular" pitchFamily="34" charset="-122"/>
              </a:rPr>
              <a:t>• Use datasets apply models like CNNs, </a:t>
            </a:r>
            <a:r>
              <a:rPr lang="en-US" sz="1850" dirty="0" err="1">
                <a:solidFill>
                  <a:schemeClr val="bg1"/>
                </a:solidFill>
                <a:latin typeface="思源黑体-思源黑体-Regular" pitchFamily="34" charset="0"/>
                <a:ea typeface="思源黑体-思源黑体-Regular" pitchFamily="34" charset="-122"/>
              </a:rPr>
              <a:t>MobileNet</a:t>
            </a:r>
            <a:r>
              <a:rPr lang="en-US" sz="1850" dirty="0">
                <a:solidFill>
                  <a:schemeClr val="bg1"/>
                </a:solidFill>
                <a:latin typeface="思源黑体-思源黑体-Regular" pitchFamily="34" charset="0"/>
                <a:ea typeface="思源黑体-思源黑体-Regular" pitchFamily="34" charset="-122"/>
              </a:rPr>
              <a:t>, or </a:t>
            </a:r>
            <a:r>
              <a:rPr lang="en-US" sz="1850" dirty="0" err="1">
                <a:solidFill>
                  <a:schemeClr val="bg1"/>
                </a:solidFill>
                <a:latin typeface="思源黑体-思源黑体-Regular" pitchFamily="34" charset="0"/>
                <a:ea typeface="思源黑体-思源黑体-Regular" pitchFamily="34" charset="-122"/>
              </a:rPr>
              <a:t>ResNet</a:t>
            </a:r>
            <a:r>
              <a:rPr lang="en-US" sz="1850" dirty="0">
                <a:solidFill>
                  <a:schemeClr val="bg1"/>
                </a:solidFill>
                <a:latin typeface="思源黑体-思源黑体-Regular" pitchFamily="34" charset="0"/>
                <a:ea typeface="思源黑体-思源黑体-Regular" pitchFamily="34" charset="-122"/>
              </a:rPr>
              <a:t> for accurate predictions.</a:t>
            </a:r>
          </a:p>
        </p:txBody>
      </p:sp>
      <p:sp>
        <p:nvSpPr>
          <p:cNvPr id="55" name="Text 23">
            <a:extLst>
              <a:ext uri="{FF2B5EF4-FFF2-40B4-BE49-F238E27FC236}">
                <a16:creationId xmlns:a16="http://schemas.microsoft.com/office/drawing/2014/main" id="{27709AEF-2735-CC3F-F28D-9278BB42F74B}"/>
              </a:ext>
            </a:extLst>
          </p:cNvPr>
          <p:cNvSpPr/>
          <p:nvPr/>
        </p:nvSpPr>
        <p:spPr>
          <a:xfrm>
            <a:off x="8289036" y="3828476"/>
            <a:ext cx="5550408" cy="51549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2900"/>
              </a:lnSpc>
            </a:pPr>
            <a:r>
              <a:rPr lang="en-US" sz="2320" dirty="0">
                <a:solidFill>
                  <a:schemeClr val="bg1"/>
                </a:solidFill>
                <a:latin typeface="思源黑体-思源黑体-Regular" pitchFamily="34" charset="0"/>
                <a:ea typeface="思源黑体-思源黑体-Regular" pitchFamily="34" charset="-122"/>
              </a:rPr>
              <a:t>Object Size Estimation</a:t>
            </a:r>
          </a:p>
        </p:txBody>
      </p:sp>
      <p:sp>
        <p:nvSpPr>
          <p:cNvPr id="56" name="Text 5">
            <a:extLst>
              <a:ext uri="{FF2B5EF4-FFF2-40B4-BE49-F238E27FC236}">
                <a16:creationId xmlns:a16="http://schemas.microsoft.com/office/drawing/2014/main" id="{35AA4841-0C37-D4F8-3A5A-DC06B6F0DB1F}"/>
              </a:ext>
            </a:extLst>
          </p:cNvPr>
          <p:cNvSpPr/>
          <p:nvPr/>
        </p:nvSpPr>
        <p:spPr>
          <a:xfrm>
            <a:off x="8247888" y="4248143"/>
            <a:ext cx="5550408" cy="14916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lvl="0"/>
            <a:r>
              <a:rPr lang="en-US" sz="1850" dirty="0">
                <a:solidFill>
                  <a:schemeClr val="bg1"/>
                </a:solidFill>
                <a:latin typeface="思源黑体-思源黑体-Regular" pitchFamily="34" charset="0"/>
                <a:ea typeface="思源黑体-思源黑体-Regular" pitchFamily="34" charset="-122"/>
              </a:rPr>
              <a:t>• Measure objects in images using a known reference (e.g., coin, A4 paper).</a:t>
            </a:r>
          </a:p>
          <a:p>
            <a:pPr lvl="0"/>
            <a:r>
              <a:rPr lang="en-US" sz="1850" dirty="0">
                <a:solidFill>
                  <a:schemeClr val="bg1"/>
                </a:solidFill>
                <a:latin typeface="思源黑体-思源黑体-Regular" pitchFamily="34" charset="0"/>
                <a:ea typeface="思源黑体-思源黑体-Regular" pitchFamily="34" charset="-122"/>
              </a:rPr>
              <a:t>• Convert pixel distances to real-world dimensions (cm/inch) using scaling techniques.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E0C18-0691-0CC4-3BBF-F4895F5D5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92D3EC2-1956-C01E-7DCB-661AB82C1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7016984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2EC55A00-AD7C-6CD5-180A-FD1A94F01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17016984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4B42729C-04A4-8E71-97F6-AD7F3D98BD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792" y="11969496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>
            <a:extLst>
              <a:ext uri="{FF2B5EF4-FFF2-40B4-BE49-F238E27FC236}">
                <a16:creationId xmlns:a16="http://schemas.microsoft.com/office/drawing/2014/main" id="{A5B8AA77-DACE-A6B0-8B40-DF7ADE4560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4425696"/>
            <a:ext cx="475488" cy="475488"/>
          </a:xfrm>
          <a:prstGeom prst="rect">
            <a:avLst/>
          </a:prstGeom>
        </p:spPr>
      </p:pic>
      <p:pic>
        <p:nvPicPr>
          <p:cNvPr id="7" name="Image 5" descr="preencoded.png">
            <a:extLst>
              <a:ext uri="{FF2B5EF4-FFF2-40B4-BE49-F238E27FC236}">
                <a16:creationId xmlns:a16="http://schemas.microsoft.com/office/drawing/2014/main" id="{1F056E78-217F-E935-7976-745A9B743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1911096"/>
            <a:ext cx="475488" cy="475488"/>
          </a:xfrm>
          <a:prstGeom prst="rect">
            <a:avLst/>
          </a:prstGeom>
        </p:spPr>
      </p:pic>
      <p:pic>
        <p:nvPicPr>
          <p:cNvPr id="8" name="Image 6" descr="preencoded.png">
            <a:extLst>
              <a:ext uri="{FF2B5EF4-FFF2-40B4-BE49-F238E27FC236}">
                <a16:creationId xmlns:a16="http://schemas.microsoft.com/office/drawing/2014/main" id="{08DBF73E-7661-8387-FF41-1E62EBACF9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11969496"/>
            <a:ext cx="475488" cy="475488"/>
          </a:xfrm>
          <a:prstGeom prst="rect">
            <a:avLst/>
          </a:prstGeom>
        </p:spPr>
      </p:pic>
      <p:pic>
        <p:nvPicPr>
          <p:cNvPr id="9" name="Image 7" descr="preencoded.png">
            <a:extLst>
              <a:ext uri="{FF2B5EF4-FFF2-40B4-BE49-F238E27FC236}">
                <a16:creationId xmlns:a16="http://schemas.microsoft.com/office/drawing/2014/main" id="{01928C9A-E87D-E0B6-A2CE-DFCA01668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792" y="4425696"/>
            <a:ext cx="475488" cy="475488"/>
          </a:xfrm>
          <a:prstGeom prst="rect">
            <a:avLst/>
          </a:prstGeom>
        </p:spPr>
      </p:pic>
      <p:pic>
        <p:nvPicPr>
          <p:cNvPr id="10" name="Image 8" descr="preencoded.png">
            <a:extLst>
              <a:ext uri="{FF2B5EF4-FFF2-40B4-BE49-F238E27FC236}">
                <a16:creationId xmlns:a16="http://schemas.microsoft.com/office/drawing/2014/main" id="{A04C4D4C-B973-EB40-3080-CEFEFBB4D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14136624"/>
            <a:ext cx="475488" cy="475488"/>
          </a:xfrm>
          <a:prstGeom prst="rect">
            <a:avLst/>
          </a:prstGeom>
        </p:spPr>
      </p:pic>
      <p:pic>
        <p:nvPicPr>
          <p:cNvPr id="11" name="Image 9" descr="preencoded.png">
            <a:extLst>
              <a:ext uri="{FF2B5EF4-FFF2-40B4-BE49-F238E27FC236}">
                <a16:creationId xmlns:a16="http://schemas.microsoft.com/office/drawing/2014/main" id="{F3AAAC5E-5081-9C4A-B8D3-4F42ABBB8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792" y="14136624"/>
            <a:ext cx="475488" cy="475488"/>
          </a:xfrm>
          <a:prstGeom prst="rect">
            <a:avLst/>
          </a:prstGeom>
        </p:spPr>
      </p:pic>
      <p:pic>
        <p:nvPicPr>
          <p:cNvPr id="12" name="Image 10" descr="preencoded.png">
            <a:extLst>
              <a:ext uri="{FF2B5EF4-FFF2-40B4-BE49-F238E27FC236}">
                <a16:creationId xmlns:a16="http://schemas.microsoft.com/office/drawing/2014/main" id="{1C20DF4B-E280-C4D5-7FF0-8346B968B5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792" y="1911096"/>
            <a:ext cx="475488" cy="475488"/>
          </a:xfrm>
          <a:prstGeom prst="rect">
            <a:avLst/>
          </a:prstGeom>
        </p:spPr>
      </p:pic>
      <p:sp>
        <p:nvSpPr>
          <p:cNvPr id="16" name="Text 0">
            <a:extLst>
              <a:ext uri="{FF2B5EF4-FFF2-40B4-BE49-F238E27FC236}">
                <a16:creationId xmlns:a16="http://schemas.microsoft.com/office/drawing/2014/main" id="{BA80BB20-A830-50F7-2B3C-F103316CE05B}"/>
              </a:ext>
            </a:extLst>
          </p:cNvPr>
          <p:cNvSpPr/>
          <p:nvPr/>
        </p:nvSpPr>
        <p:spPr>
          <a:xfrm>
            <a:off x="1609344" y="14676120"/>
            <a:ext cx="5550408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Recognize road signs using the GTSRB dataset.</a:t>
            </a:r>
            <a:endParaRPr 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Apply classification with region-based CNNs for real-time use.</a:t>
            </a:r>
            <a:endParaRPr lang="en-US" sz="1850" dirty="0"/>
          </a:p>
        </p:txBody>
      </p:sp>
      <p:sp>
        <p:nvSpPr>
          <p:cNvPr id="17" name="Text 1">
            <a:extLst>
              <a:ext uri="{FF2B5EF4-FFF2-40B4-BE49-F238E27FC236}">
                <a16:creationId xmlns:a16="http://schemas.microsoft.com/office/drawing/2014/main" id="{E288ED7A-8AE3-E214-9086-15C855AF38F3}"/>
              </a:ext>
            </a:extLst>
          </p:cNvPr>
          <p:cNvSpPr/>
          <p:nvPr/>
        </p:nvSpPr>
        <p:spPr>
          <a:xfrm>
            <a:off x="7543800" y="11987784"/>
            <a:ext cx="34747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10</a:t>
            </a:r>
            <a:endParaRPr lang="en-US" sz="2320" dirty="0"/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8312A596-707F-F457-04A1-DF61670875A3}"/>
              </a:ext>
            </a:extLst>
          </p:cNvPr>
          <p:cNvSpPr/>
          <p:nvPr/>
        </p:nvSpPr>
        <p:spPr>
          <a:xfrm>
            <a:off x="1609344" y="11996928"/>
            <a:ext cx="555040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Pet Classification</a:t>
            </a:r>
            <a:endParaRPr lang="en-US" sz="2320" dirty="0"/>
          </a:p>
        </p:txBody>
      </p:sp>
      <p:sp>
        <p:nvSpPr>
          <p:cNvPr id="20" name="Text 4">
            <a:extLst>
              <a:ext uri="{FF2B5EF4-FFF2-40B4-BE49-F238E27FC236}">
                <a16:creationId xmlns:a16="http://schemas.microsoft.com/office/drawing/2014/main" id="{9A21B30A-84AA-D79C-9E2A-9DB9395A64BB}"/>
              </a:ext>
            </a:extLst>
          </p:cNvPr>
          <p:cNvSpPr/>
          <p:nvPr/>
        </p:nvSpPr>
        <p:spPr>
          <a:xfrm>
            <a:off x="8247888" y="1938528"/>
            <a:ext cx="555040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2900"/>
              </a:lnSpc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Ball Tracker</a:t>
            </a:r>
            <a:endParaRPr lang="en-US" sz="2320" dirty="0"/>
          </a:p>
        </p:txBody>
      </p:sp>
      <p:sp>
        <p:nvSpPr>
          <p:cNvPr id="21" name="Text 5">
            <a:extLst>
              <a:ext uri="{FF2B5EF4-FFF2-40B4-BE49-F238E27FC236}">
                <a16:creationId xmlns:a16="http://schemas.microsoft.com/office/drawing/2014/main" id="{3092FC98-59AC-25FA-39F9-A544F29D2D19}"/>
              </a:ext>
            </a:extLst>
          </p:cNvPr>
          <p:cNvSpPr/>
          <p:nvPr/>
        </p:nvSpPr>
        <p:spPr>
          <a:xfrm>
            <a:off x="1609344" y="4965192"/>
            <a:ext cx="5550408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Monitor eye aspect ratio to detect signs of drowsiness.</a:t>
            </a:r>
            <a:endParaRPr 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Raise alerts when the subject appears to be falling asleep.</a:t>
            </a:r>
            <a:endParaRPr lang="en-US" sz="1850" dirty="0"/>
          </a:p>
        </p:txBody>
      </p:sp>
      <p:sp>
        <p:nvSpPr>
          <p:cNvPr id="22" name="Text 6">
            <a:extLst>
              <a:ext uri="{FF2B5EF4-FFF2-40B4-BE49-F238E27FC236}">
                <a16:creationId xmlns:a16="http://schemas.microsoft.com/office/drawing/2014/main" id="{04099CA4-8DA1-FA8F-DEFA-168FD62735FF}"/>
              </a:ext>
            </a:extLst>
          </p:cNvPr>
          <p:cNvSpPr/>
          <p:nvPr/>
        </p:nvSpPr>
        <p:spPr>
          <a:xfrm>
            <a:off x="1609344" y="14164056"/>
            <a:ext cx="555040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Traffic Sign Recognition</a:t>
            </a:r>
            <a:endParaRPr lang="en-US" sz="2320" dirty="0"/>
          </a:p>
        </p:txBody>
      </p:sp>
      <p:sp>
        <p:nvSpPr>
          <p:cNvPr id="24" name="Text 8">
            <a:extLst>
              <a:ext uri="{FF2B5EF4-FFF2-40B4-BE49-F238E27FC236}">
                <a16:creationId xmlns:a16="http://schemas.microsoft.com/office/drawing/2014/main" id="{F22CD941-B126-D420-96A2-282C32C5C2ED}"/>
              </a:ext>
            </a:extLst>
          </p:cNvPr>
          <p:cNvSpPr/>
          <p:nvPr/>
        </p:nvSpPr>
        <p:spPr>
          <a:xfrm>
            <a:off x="1609344" y="12508992"/>
            <a:ext cx="5550408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Binary classification of pets using the Kaggle dataset.</a:t>
            </a:r>
            <a:endParaRPr 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Use simple CNN or MobileNet for prediction.</a:t>
            </a:r>
            <a:endParaRPr lang="en-US" sz="1850" dirty="0"/>
          </a:p>
        </p:txBody>
      </p:sp>
      <p:sp>
        <p:nvSpPr>
          <p:cNvPr id="25" name="Text 9">
            <a:extLst>
              <a:ext uri="{FF2B5EF4-FFF2-40B4-BE49-F238E27FC236}">
                <a16:creationId xmlns:a16="http://schemas.microsoft.com/office/drawing/2014/main" id="{926E5B6F-377E-7986-7A36-4092CAB8B8B2}"/>
              </a:ext>
            </a:extLst>
          </p:cNvPr>
          <p:cNvSpPr/>
          <p:nvPr/>
        </p:nvSpPr>
        <p:spPr>
          <a:xfrm>
            <a:off x="832104" y="64922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Scope of Work</a:t>
            </a:r>
            <a:endParaRPr lang="en-US" sz="4640" dirty="0"/>
          </a:p>
        </p:txBody>
      </p:sp>
      <p:sp>
        <p:nvSpPr>
          <p:cNvPr id="26" name="Text 10">
            <a:extLst>
              <a:ext uri="{FF2B5EF4-FFF2-40B4-BE49-F238E27FC236}">
                <a16:creationId xmlns:a16="http://schemas.microsoft.com/office/drawing/2014/main" id="{C30411DF-C6F5-E054-19AA-A9F3D83372D0}"/>
              </a:ext>
            </a:extLst>
          </p:cNvPr>
          <p:cNvSpPr/>
          <p:nvPr/>
        </p:nvSpPr>
        <p:spPr>
          <a:xfrm>
            <a:off x="996696" y="444398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思源黑体-Regular" pitchFamily="34" charset="0"/>
                <a:ea typeface="思源黑体-思源黑体-Regular" pitchFamily="34" charset="-122"/>
              </a:rPr>
              <a:t>9</a:t>
            </a:r>
            <a:endParaRPr lang="en-US" sz="2320" dirty="0"/>
          </a:p>
        </p:txBody>
      </p:sp>
      <p:sp>
        <p:nvSpPr>
          <p:cNvPr id="27" name="Text 11">
            <a:extLst>
              <a:ext uri="{FF2B5EF4-FFF2-40B4-BE49-F238E27FC236}">
                <a16:creationId xmlns:a16="http://schemas.microsoft.com/office/drawing/2014/main" id="{F89A64DA-5DFD-4320-562F-A3A391E3478D}"/>
              </a:ext>
            </a:extLst>
          </p:cNvPr>
          <p:cNvSpPr/>
          <p:nvPr/>
        </p:nvSpPr>
        <p:spPr>
          <a:xfrm>
            <a:off x="8247888" y="12508992"/>
            <a:ext cx="5550408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Classify pets as kitten/puppy, adult, or senior based on image features.</a:t>
            </a:r>
            <a:endParaRPr 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Useful for veterinary applications.</a:t>
            </a:r>
            <a:endParaRPr lang="en-US" sz="1850" dirty="0"/>
          </a:p>
        </p:txBody>
      </p:sp>
      <p:sp>
        <p:nvSpPr>
          <p:cNvPr id="28" name="Text 12">
            <a:extLst>
              <a:ext uri="{FF2B5EF4-FFF2-40B4-BE49-F238E27FC236}">
                <a16:creationId xmlns:a16="http://schemas.microsoft.com/office/drawing/2014/main" id="{12B76884-1488-EC20-D38B-365B9A13DF4B}"/>
              </a:ext>
            </a:extLst>
          </p:cNvPr>
          <p:cNvSpPr/>
          <p:nvPr/>
        </p:nvSpPr>
        <p:spPr>
          <a:xfrm>
            <a:off x="996696" y="192938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思源黑体-Regular" pitchFamily="34" charset="0"/>
                <a:ea typeface="思源黑体-思源黑体-Regular" pitchFamily="34" charset="-122"/>
              </a:rPr>
              <a:t>7</a:t>
            </a:r>
            <a:endParaRPr lang="en-US" sz="2320" dirty="0"/>
          </a:p>
        </p:txBody>
      </p:sp>
      <p:sp>
        <p:nvSpPr>
          <p:cNvPr id="29" name="Text 13">
            <a:extLst>
              <a:ext uri="{FF2B5EF4-FFF2-40B4-BE49-F238E27FC236}">
                <a16:creationId xmlns:a16="http://schemas.microsoft.com/office/drawing/2014/main" id="{2AC227FA-65C1-6425-29A4-61CB5C058D3F}"/>
              </a:ext>
            </a:extLst>
          </p:cNvPr>
          <p:cNvSpPr/>
          <p:nvPr/>
        </p:nvSpPr>
        <p:spPr>
          <a:xfrm>
            <a:off x="996696" y="1198778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9</a:t>
            </a:r>
            <a:endParaRPr lang="en-US" sz="2320" dirty="0"/>
          </a:p>
        </p:txBody>
      </p:sp>
      <p:sp>
        <p:nvSpPr>
          <p:cNvPr id="30" name="Text 14">
            <a:extLst>
              <a:ext uri="{FF2B5EF4-FFF2-40B4-BE49-F238E27FC236}">
                <a16:creationId xmlns:a16="http://schemas.microsoft.com/office/drawing/2014/main" id="{C409990A-CDF1-9B55-612E-EB6352B42F5D}"/>
              </a:ext>
            </a:extLst>
          </p:cNvPr>
          <p:cNvSpPr/>
          <p:nvPr/>
        </p:nvSpPr>
        <p:spPr>
          <a:xfrm>
            <a:off x="8247888" y="4453128"/>
            <a:ext cx="555040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2900"/>
              </a:lnSpc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Bone Fracture Detection</a:t>
            </a:r>
            <a:endParaRPr lang="en-US" sz="2320" dirty="0"/>
          </a:p>
        </p:txBody>
      </p:sp>
      <p:sp>
        <p:nvSpPr>
          <p:cNvPr id="31" name="Text 15">
            <a:extLst>
              <a:ext uri="{FF2B5EF4-FFF2-40B4-BE49-F238E27FC236}">
                <a16:creationId xmlns:a16="http://schemas.microsoft.com/office/drawing/2014/main" id="{B5CEFC29-EB92-A73C-D4FB-284559B31B84}"/>
              </a:ext>
            </a:extLst>
          </p:cNvPr>
          <p:cNvSpPr/>
          <p:nvPr/>
        </p:nvSpPr>
        <p:spPr>
          <a:xfrm>
            <a:off x="8238744" y="4754880"/>
            <a:ext cx="5550408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ts val="2780"/>
              </a:lnSpc>
            </a:pPr>
            <a:r>
              <a:rPr lang="en-US" sz="185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Detect fractures in X-ray images using CNN models.</a:t>
            </a:r>
            <a:endParaRPr lang="en-US" sz="1850" dirty="0"/>
          </a:p>
          <a:p>
            <a:pPr>
              <a:lnSpc>
                <a:spcPts val="2780"/>
              </a:lnSpc>
            </a:pPr>
            <a:r>
              <a:rPr lang="en-US" sz="185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Employ datasets like MURA for medical image diagnosis.</a:t>
            </a:r>
            <a:endParaRPr lang="en-US" sz="1850" dirty="0"/>
          </a:p>
        </p:txBody>
      </p:sp>
      <p:sp>
        <p:nvSpPr>
          <p:cNvPr id="33" name="Text 17">
            <a:extLst>
              <a:ext uri="{FF2B5EF4-FFF2-40B4-BE49-F238E27FC236}">
                <a16:creationId xmlns:a16="http://schemas.microsoft.com/office/drawing/2014/main" id="{459D99CD-896C-1605-6DEB-ECDE84BA6D41}"/>
              </a:ext>
            </a:extLst>
          </p:cNvPr>
          <p:cNvSpPr/>
          <p:nvPr/>
        </p:nvSpPr>
        <p:spPr>
          <a:xfrm>
            <a:off x="7635240" y="444398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思源黑体-Regular" pitchFamily="34" charset="0"/>
                <a:ea typeface="思源黑体-思源黑体-Regular" pitchFamily="34" charset="-122"/>
              </a:rPr>
              <a:t>10</a:t>
            </a:r>
            <a:endParaRPr lang="en-US" sz="2320" dirty="0"/>
          </a:p>
        </p:txBody>
      </p:sp>
      <p:sp>
        <p:nvSpPr>
          <p:cNvPr id="34" name="Text 18">
            <a:extLst>
              <a:ext uri="{FF2B5EF4-FFF2-40B4-BE49-F238E27FC236}">
                <a16:creationId xmlns:a16="http://schemas.microsoft.com/office/drawing/2014/main" id="{3539B7F9-C358-BBB3-41FD-F798F9FB027A}"/>
              </a:ext>
            </a:extLst>
          </p:cNvPr>
          <p:cNvSpPr/>
          <p:nvPr/>
        </p:nvSpPr>
        <p:spPr>
          <a:xfrm>
            <a:off x="914400" y="14154912"/>
            <a:ext cx="34747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11</a:t>
            </a:r>
            <a:endParaRPr lang="en-US" sz="2320" dirty="0"/>
          </a:p>
        </p:txBody>
      </p:sp>
      <p:sp>
        <p:nvSpPr>
          <p:cNvPr id="37" name="Text 21">
            <a:extLst>
              <a:ext uri="{FF2B5EF4-FFF2-40B4-BE49-F238E27FC236}">
                <a16:creationId xmlns:a16="http://schemas.microsoft.com/office/drawing/2014/main" id="{90D4FCF7-E93C-03BA-A2BF-44F96C1F4945}"/>
              </a:ext>
            </a:extLst>
          </p:cNvPr>
          <p:cNvSpPr/>
          <p:nvPr/>
        </p:nvSpPr>
        <p:spPr>
          <a:xfrm>
            <a:off x="8238744" y="2270760"/>
            <a:ext cx="5550408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ts val="2780"/>
              </a:lnSpc>
            </a:pPr>
            <a:r>
              <a:rPr lang="en-US" sz="185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Detect and track the motion of a ball in a video.</a:t>
            </a:r>
            <a:endParaRPr lang="en-US" sz="1850" dirty="0"/>
          </a:p>
          <a:p>
            <a:pPr>
              <a:lnSpc>
                <a:spcPts val="2780"/>
              </a:lnSpc>
            </a:pPr>
            <a:r>
              <a:rPr lang="en-US" sz="185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Apply object detection and contour tracking for dynamic analysis.</a:t>
            </a:r>
            <a:endParaRPr lang="en-US" sz="1850" dirty="0"/>
          </a:p>
        </p:txBody>
      </p:sp>
      <p:sp>
        <p:nvSpPr>
          <p:cNvPr id="39" name="Text 23">
            <a:extLst>
              <a:ext uri="{FF2B5EF4-FFF2-40B4-BE49-F238E27FC236}">
                <a16:creationId xmlns:a16="http://schemas.microsoft.com/office/drawing/2014/main" id="{479BDB34-86DC-5F65-1DB5-A373E2D458F0}"/>
              </a:ext>
            </a:extLst>
          </p:cNvPr>
          <p:cNvSpPr/>
          <p:nvPr/>
        </p:nvSpPr>
        <p:spPr>
          <a:xfrm>
            <a:off x="1609344" y="4453128"/>
            <a:ext cx="555040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Drowsiness Detection</a:t>
            </a:r>
            <a:endParaRPr lang="en-US" sz="2320" dirty="0"/>
          </a:p>
        </p:txBody>
      </p:sp>
      <p:sp>
        <p:nvSpPr>
          <p:cNvPr id="42" name="Text 26">
            <a:extLst>
              <a:ext uri="{FF2B5EF4-FFF2-40B4-BE49-F238E27FC236}">
                <a16:creationId xmlns:a16="http://schemas.microsoft.com/office/drawing/2014/main" id="{EE50C668-F399-AC1C-EDF8-4345EA9C850A}"/>
              </a:ext>
            </a:extLst>
          </p:cNvPr>
          <p:cNvSpPr/>
          <p:nvPr/>
        </p:nvSpPr>
        <p:spPr>
          <a:xfrm>
            <a:off x="8247888" y="14164056"/>
            <a:ext cx="555040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Fracture Detection</a:t>
            </a:r>
            <a:endParaRPr lang="en-US" sz="2320" dirty="0"/>
          </a:p>
        </p:txBody>
      </p:sp>
      <p:sp>
        <p:nvSpPr>
          <p:cNvPr id="43" name="Text 27">
            <a:extLst>
              <a:ext uri="{FF2B5EF4-FFF2-40B4-BE49-F238E27FC236}">
                <a16:creationId xmlns:a16="http://schemas.microsoft.com/office/drawing/2014/main" id="{0A22058C-E403-ADCE-674E-3AFA4788719A}"/>
              </a:ext>
            </a:extLst>
          </p:cNvPr>
          <p:cNvSpPr/>
          <p:nvPr/>
        </p:nvSpPr>
        <p:spPr>
          <a:xfrm>
            <a:off x="7543800" y="14154912"/>
            <a:ext cx="34747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12</a:t>
            </a:r>
            <a:endParaRPr lang="en-US" sz="2320" dirty="0"/>
          </a:p>
        </p:txBody>
      </p:sp>
      <p:sp>
        <p:nvSpPr>
          <p:cNvPr id="44" name="Text 28">
            <a:extLst>
              <a:ext uri="{FF2B5EF4-FFF2-40B4-BE49-F238E27FC236}">
                <a16:creationId xmlns:a16="http://schemas.microsoft.com/office/drawing/2014/main" id="{6D994AE2-9658-CD8F-59DD-F00CDCE21C40}"/>
              </a:ext>
            </a:extLst>
          </p:cNvPr>
          <p:cNvSpPr/>
          <p:nvPr/>
        </p:nvSpPr>
        <p:spPr>
          <a:xfrm>
            <a:off x="7635240" y="192938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050505"/>
                </a:solidFill>
                <a:latin typeface="思源黑体-思源黑体-Regular" pitchFamily="34" charset="0"/>
                <a:ea typeface="思源黑体-思源黑体-Regular" pitchFamily="34" charset="-122"/>
              </a:rPr>
              <a:t>8</a:t>
            </a:r>
            <a:endParaRPr lang="en-US" sz="2320" dirty="0"/>
          </a:p>
        </p:txBody>
      </p:sp>
      <p:sp>
        <p:nvSpPr>
          <p:cNvPr id="46" name="Text 30">
            <a:extLst>
              <a:ext uri="{FF2B5EF4-FFF2-40B4-BE49-F238E27FC236}">
                <a16:creationId xmlns:a16="http://schemas.microsoft.com/office/drawing/2014/main" id="{06130061-15B9-5E67-C435-4F2A7ED50F59}"/>
              </a:ext>
            </a:extLst>
          </p:cNvPr>
          <p:cNvSpPr/>
          <p:nvPr/>
        </p:nvSpPr>
        <p:spPr>
          <a:xfrm>
            <a:off x="8247888" y="14676120"/>
            <a:ext cx="5550408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Detect fractures in X-ray images using CNN models.</a:t>
            </a:r>
            <a:endParaRPr 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Employ datasets like MURA for medical image diagnosis.</a:t>
            </a:r>
            <a:endParaRPr lang="en-US" sz="1850" dirty="0"/>
          </a:p>
        </p:txBody>
      </p:sp>
      <p:sp>
        <p:nvSpPr>
          <p:cNvPr id="49" name="Text 33">
            <a:extLst>
              <a:ext uri="{FF2B5EF4-FFF2-40B4-BE49-F238E27FC236}">
                <a16:creationId xmlns:a16="http://schemas.microsoft.com/office/drawing/2014/main" id="{212475FC-F6D7-1ACE-AE5D-A28403493ED2}"/>
              </a:ext>
            </a:extLst>
          </p:cNvPr>
          <p:cNvSpPr/>
          <p:nvPr/>
        </p:nvSpPr>
        <p:spPr>
          <a:xfrm>
            <a:off x="8247888" y="11996928"/>
            <a:ext cx="555040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Age Classification</a:t>
            </a:r>
            <a:endParaRPr lang="en-US" sz="2320" dirty="0"/>
          </a:p>
        </p:txBody>
      </p:sp>
      <p:sp>
        <p:nvSpPr>
          <p:cNvPr id="50" name="Text 34">
            <a:extLst>
              <a:ext uri="{FF2B5EF4-FFF2-40B4-BE49-F238E27FC236}">
                <a16:creationId xmlns:a16="http://schemas.microsoft.com/office/drawing/2014/main" id="{0CB768DE-E91F-5EC1-056A-5F5F34669131}"/>
              </a:ext>
            </a:extLst>
          </p:cNvPr>
          <p:cNvSpPr/>
          <p:nvPr/>
        </p:nvSpPr>
        <p:spPr>
          <a:xfrm>
            <a:off x="1609344" y="1938528"/>
            <a:ext cx="555040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2900"/>
              </a:lnSpc>
            </a:pPr>
            <a:r>
              <a:rPr lang="en-US" sz="232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OMR Test Grader</a:t>
            </a:r>
            <a:endParaRPr lang="en-US" sz="2320" dirty="0"/>
          </a:p>
        </p:txBody>
      </p:sp>
      <p:sp>
        <p:nvSpPr>
          <p:cNvPr id="51" name="Text 35">
            <a:extLst>
              <a:ext uri="{FF2B5EF4-FFF2-40B4-BE49-F238E27FC236}">
                <a16:creationId xmlns:a16="http://schemas.microsoft.com/office/drawing/2014/main" id="{233479EA-7F70-047E-0885-A2CCEE570473}"/>
              </a:ext>
            </a:extLst>
          </p:cNvPr>
          <p:cNvSpPr/>
          <p:nvPr/>
        </p:nvSpPr>
        <p:spPr>
          <a:xfrm>
            <a:off x="1609344" y="2450592"/>
            <a:ext cx="5550408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ts val="2780"/>
              </a:lnSpc>
            </a:pPr>
            <a:r>
              <a:rPr lang="en-US" sz="185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Identify filled bubbles in OMR sheets and compare with answer keys.</a:t>
            </a:r>
            <a:endParaRPr lang="en-US" sz="1850" dirty="0"/>
          </a:p>
          <a:p>
            <a:pPr>
              <a:lnSpc>
                <a:spcPts val="2780"/>
              </a:lnSpc>
            </a:pPr>
            <a:r>
              <a:rPr lang="en-US" sz="1850" dirty="0">
                <a:solidFill>
                  <a:srgbClr val="FFFFFF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• Automate test grading using contour and threshold analysis.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3455766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757</Words>
  <Application>Microsoft Office PowerPoint</Application>
  <PresentationFormat>Custom</PresentationFormat>
  <Paragraphs>167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思源黑体-思源黑体-Regular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Noshin Nawar</cp:lastModifiedBy>
  <cp:revision>3</cp:revision>
  <dcterms:created xsi:type="dcterms:W3CDTF">2025-06-04T04:08:57Z</dcterms:created>
  <dcterms:modified xsi:type="dcterms:W3CDTF">2025-06-17T15:57:36Z</dcterms:modified>
</cp:coreProperties>
</file>